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2" r:id="rId3"/>
    <p:sldId id="263" r:id="rId4"/>
    <p:sldId id="265" r:id="rId5"/>
    <p:sldId id="269" r:id="rId6"/>
    <p:sldId id="264" r:id="rId7"/>
    <p:sldId id="270" r:id="rId8"/>
    <p:sldId id="261" r:id="rId9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02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887004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9000" y="405864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282" y="286988"/>
            <a:ext cx="9072563" cy="12599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24318" y="1763924"/>
            <a:ext cx="4452276" cy="2409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24318" y="4341565"/>
            <a:ext cx="4452276" cy="24113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www.edlaw.org.uk</a:t>
            </a:r>
          </a:p>
        </p:txBody>
      </p:sp>
    </p:spTree>
    <p:extLst>
      <p:ext uri="{BB962C8B-B14F-4D97-AF65-F5344CB8AC3E}">
        <p14:creationId xmlns:p14="http://schemas.microsoft.com/office/powerpoint/2010/main" val="172669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49000" y="405864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8869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GB"/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/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GB"/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en-GB"/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fld id="{F17161C1-3131-4131-91B1-C1C121B1C1D1}" type="slidenum">
              <a:rPr lang="en-GB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jpeg"/><Relationship Id="rId7" Type="http://schemas.openxmlformats.org/officeDocument/2006/relationships/image" Target="../media/image2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2BE890-BF81-411F-9D5C-FF55D9AFA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731" y="6175204"/>
            <a:ext cx="1795161" cy="1346371"/>
          </a:xfrm>
          <a:prstGeom prst="rect">
            <a:avLst/>
          </a:prstGeom>
        </p:spPr>
      </p:pic>
      <p:sp>
        <p:nvSpPr>
          <p:cNvPr id="37" name="TextShape 1"/>
          <p:cNvSpPr txBox="1"/>
          <p:nvPr/>
        </p:nvSpPr>
        <p:spPr>
          <a:xfrm>
            <a:off x="504000" y="49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Children’s Rights in Education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8" name="Picture 37"/>
          <p:cNvPicPr/>
          <p:nvPr/>
        </p:nvPicPr>
        <p:blipFill>
          <a:blip r:embed="rId3"/>
          <a:stretch>
            <a:fillRect/>
          </a:stretch>
        </p:blipFill>
        <p:spPr>
          <a:xfrm>
            <a:off x="7164000" y="6084000"/>
            <a:ext cx="2880000" cy="1368000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296000"/>
            <a:ext cx="10116000" cy="48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8954" indent="-31498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9929" indent="-2519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900" indent="-2519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7872" indent="-2519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1844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75815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9787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83758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Verdana" panose="020B0604030504040204" pitchFamily="34" charset="0"/>
              </a:rPr>
              <a:t>www.edlaw.org.uk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070" y="1465466"/>
            <a:ext cx="3462336" cy="34623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5940" y="4849211"/>
            <a:ext cx="2540891" cy="5672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086" u="sng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Assessment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3" y="1145485"/>
            <a:ext cx="1270008" cy="1270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6341" y="928906"/>
            <a:ext cx="2896125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assessment</a:t>
            </a:r>
          </a:p>
          <a:p>
            <a:pPr algn="ctr">
              <a:defRPr/>
            </a:pPr>
            <a:r>
              <a:rPr lang="en-GB" sz="3200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as a process,</a:t>
            </a:r>
          </a:p>
          <a:p>
            <a:pPr algn="ctr">
              <a:defRPr/>
            </a:pP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not an event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6831" y="928906"/>
            <a:ext cx="3492850" cy="11780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14982" indent="-314982" algn="ctr">
              <a:buFont typeface="Webdings" pitchFamily="18" charset="2"/>
              <a:buChar char="s"/>
              <a:defRPr/>
            </a:pPr>
            <a:r>
              <a:rPr lang="en-GB" sz="2646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duty to determine</a:t>
            </a:r>
          </a:p>
          <a:p>
            <a:pPr algn="ctr">
              <a:defRPr/>
            </a:pPr>
            <a:r>
              <a:rPr lang="en-GB" sz="4409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ASN &amp; CSP</a:t>
            </a:r>
            <a:endParaRPr lang="en-GB" sz="4409" dirty="0">
              <a:solidFill>
                <a:schemeClr val="accent3">
                  <a:lumMod val="75000"/>
                </a:schemeClr>
              </a:solidFill>
              <a:latin typeface="Webdings" panose="05030102010509060703" pitchFamily="18" charset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168" y="2674109"/>
            <a:ext cx="2175102" cy="21751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78276" y="4406699"/>
            <a:ext cx="2190906" cy="111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646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assessment</a:t>
            </a:r>
          </a:p>
          <a:p>
            <a:pPr algn="ctr">
              <a:defRPr/>
            </a:pPr>
            <a:r>
              <a:rPr lang="en-GB" sz="3968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request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17" y="2674109"/>
            <a:ext cx="2954003" cy="29540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6251" y="5319776"/>
            <a:ext cx="2955623" cy="9743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086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views of child</a:t>
            </a:r>
          </a:p>
          <a:p>
            <a:pPr algn="ctr">
              <a:defRPr/>
            </a:pPr>
            <a:r>
              <a:rPr lang="en-GB" sz="2646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views of parent</a:t>
            </a:r>
          </a:p>
        </p:txBody>
      </p:sp>
      <p:pic>
        <p:nvPicPr>
          <p:cNvPr id="12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7164000" y="6084000"/>
            <a:ext cx="2880000" cy="136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5940" y="5416418"/>
            <a:ext cx="2540891" cy="20005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additional</a:t>
            </a:r>
            <a:r>
              <a:rPr lang="en-GB" sz="3200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GB" sz="2400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support needs</a:t>
            </a:r>
            <a:endParaRPr lang="en-GB" sz="1200" dirty="0">
              <a:solidFill>
                <a:schemeClr val="accent3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algn="ctr">
              <a:defRPr/>
            </a:pPr>
            <a:r>
              <a:rPr lang="en-GB" sz="3200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“disability”</a:t>
            </a:r>
          </a:p>
          <a:p>
            <a:pPr algn="ctr">
              <a:defRPr/>
            </a:pPr>
            <a:r>
              <a:rPr lang="en-GB" sz="3200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“wellbeing”</a:t>
            </a:r>
          </a:p>
        </p:txBody>
      </p:sp>
    </p:spTree>
    <p:extLst>
      <p:ext uri="{BB962C8B-B14F-4D97-AF65-F5344CB8AC3E}">
        <p14:creationId xmlns:p14="http://schemas.microsoft.com/office/powerpoint/2010/main" val="3453483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8954" indent="-31498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9929" indent="-2519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900" indent="-2519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7872" indent="-2519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1844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75815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9787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83758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Verdana" panose="020B0604030504040204" pitchFamily="34" charset="0"/>
              </a:rPr>
              <a:t>www.edlaw.org.uk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5" y="446231"/>
            <a:ext cx="1825636" cy="18256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5504" y="2430344"/>
            <a:ext cx="1825172" cy="13815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646" b="1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personal </a:t>
            </a:r>
            <a:r>
              <a:rPr lang="en-GB" sz="3086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learning</a:t>
            </a:r>
          </a:p>
          <a:p>
            <a:pPr algn="ctr">
              <a:defRPr/>
            </a:pPr>
            <a:r>
              <a:rPr lang="en-GB" sz="2646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planning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5898" y="446231"/>
            <a:ext cx="6191234" cy="13136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984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“All children </a:t>
            </a:r>
            <a:r>
              <a:rPr lang="en-US" sz="1984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with additional support needs should be engaged in personal learning planning and for many this process will be sufficient to address their additional support </a:t>
            </a:r>
            <a:r>
              <a:rPr lang="en-GB" sz="1984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needs.”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5898" y="2064911"/>
            <a:ext cx="6191234" cy="19243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984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“An </a:t>
            </a:r>
            <a:r>
              <a:rPr lang="en-US" sz="1984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individualised</a:t>
            </a:r>
            <a:r>
              <a:rPr lang="en-US" sz="1984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educational </a:t>
            </a:r>
            <a:r>
              <a:rPr lang="en-US" sz="1984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programme</a:t>
            </a:r>
            <a:r>
              <a:rPr lang="en-US" sz="1984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describes in detail the nature of a child‘s or young person‘s additional support needs, the ways in which these are to be met, the learning outcomes to be achieved, and specifies what additional </a:t>
            </a:r>
            <a:r>
              <a:rPr lang="en-GB" sz="1984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support is required…”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3887" y="4402810"/>
            <a:ext cx="1667679" cy="1788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968" dirty="0">
                <a:solidFill>
                  <a:schemeClr val="accent3">
                    <a:lumMod val="60000"/>
                    <a:lumOff val="40000"/>
                  </a:schemeClr>
                </a:solidFill>
                <a:latin typeface="Gabriola" panose="04040605051002020D02" pitchFamily="82" charset="0"/>
              </a:rPr>
              <a:t>wellbeing</a:t>
            </a:r>
          </a:p>
          <a:p>
            <a:pPr algn="ctr">
              <a:defRPr/>
            </a:pPr>
            <a:r>
              <a:rPr lang="en-GB" sz="3086" dirty="0">
                <a:solidFill>
                  <a:schemeClr val="accent3">
                    <a:lumMod val="60000"/>
                    <a:lumOff val="40000"/>
                  </a:schemeClr>
                </a:solidFill>
                <a:latin typeface="Gabriola" panose="04040605051002020D02" pitchFamily="82" charset="0"/>
              </a:rPr>
              <a:t>assessment</a:t>
            </a:r>
          </a:p>
          <a:p>
            <a:pPr algn="ctr">
              <a:defRPr/>
            </a:pPr>
            <a:r>
              <a:rPr lang="en-GB" sz="3968" dirty="0">
                <a:solidFill>
                  <a:schemeClr val="accent3">
                    <a:lumMod val="60000"/>
                    <a:lumOff val="40000"/>
                  </a:schemeClr>
                </a:solidFill>
                <a:latin typeface="Gabriola" panose="04040605051002020D02" pitchFamily="82" charset="0"/>
              </a:rPr>
              <a:t>and plan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19060" y="4336313"/>
            <a:ext cx="1508435" cy="19243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6614" dirty="0">
                <a:solidFill>
                  <a:schemeClr val="accent3">
                    <a:lumMod val="75000"/>
                  </a:schemeClr>
                </a:solidFill>
                <a:latin typeface="Berlin Sans FB Demi" panose="020E0802020502020306" pitchFamily="34" charset="0"/>
              </a:rPr>
              <a:t>IEP</a:t>
            </a:r>
          </a:p>
          <a:p>
            <a:pPr algn="ctr">
              <a:defRPr/>
            </a:pPr>
            <a:r>
              <a:rPr lang="en-GB" sz="5291" dirty="0">
                <a:solidFill>
                  <a:schemeClr val="accent3">
                    <a:lumMod val="50000"/>
                  </a:schemeClr>
                </a:solidFill>
                <a:latin typeface="Stencil" panose="040409050D0802020404" pitchFamily="82" charset="0"/>
              </a:rPr>
              <a:t>ASP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65485" y="4640800"/>
            <a:ext cx="1746425" cy="131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850" dirty="0">
                <a:solidFill>
                  <a:schemeClr val="accent3">
                    <a:lumMod val="50000"/>
                  </a:schemeClr>
                </a:solidFill>
                <a:latin typeface="Lucida Sans Typewriter" panose="020B0509030504030204" pitchFamily="49" charset="0"/>
              </a:rPr>
              <a:t>MASP</a:t>
            </a:r>
          </a:p>
          <a:p>
            <a:pPr algn="ctr">
              <a:defRPr/>
            </a:pPr>
            <a:r>
              <a:rPr lang="en-GB" sz="3086" dirty="0">
                <a:solidFill>
                  <a:schemeClr val="accent3">
                    <a:lumMod val="60000"/>
                    <a:lumOff val="40000"/>
                  </a:schemeClr>
                </a:solidFill>
                <a:latin typeface="Wide Latin" panose="020A0A07050505020404" pitchFamily="18" charset="0"/>
              </a:rPr>
              <a:t>ILP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90911" y="4793044"/>
            <a:ext cx="1270445" cy="10082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5952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ISP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7644" y="3989284"/>
            <a:ext cx="2540891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Co-ordinated</a:t>
            </a:r>
          </a:p>
          <a:p>
            <a:pPr algn="ctr">
              <a:defRPr/>
            </a:pPr>
            <a:r>
              <a:rPr lang="en-GB" sz="4400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Support</a:t>
            </a:r>
          </a:p>
          <a:p>
            <a:pPr algn="ctr">
              <a:defRPr/>
            </a:pPr>
            <a:r>
              <a:rPr lang="en-GB" sz="3200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Plan (CSP)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7644" y="5958402"/>
            <a:ext cx="2540891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Child’s Plan</a:t>
            </a:r>
            <a:endParaRPr lang="en-GB" sz="3600" dirty="0">
              <a:solidFill>
                <a:schemeClr val="accent3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7164000" y="6084000"/>
            <a:ext cx="2880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31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Placing Requests</a:t>
            </a:r>
            <a:endParaRPr lang="en-US" altLang="en-US" b="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4507" y="1763924"/>
            <a:ext cx="4773795" cy="4989036"/>
          </a:xfrm>
        </p:spPr>
        <p:txBody>
          <a:bodyPr/>
          <a:lstStyle/>
          <a:p>
            <a:pPr eaLnBrk="1" hangingPunct="1"/>
            <a:r>
              <a:rPr lang="en-GB" altLang="en-US" sz="3086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Placing Requests</a:t>
            </a:r>
          </a:p>
          <a:p>
            <a:pPr lvl="1" eaLnBrk="1" hangingPunct="1"/>
            <a:r>
              <a:rPr lang="en-GB" altLang="en-US" sz="2646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out-of-area</a:t>
            </a:r>
          </a:p>
          <a:p>
            <a:pPr lvl="1" eaLnBrk="1" hangingPunct="1"/>
            <a:r>
              <a:rPr lang="en-GB" altLang="en-US" sz="2646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additional support needs</a:t>
            </a:r>
          </a:p>
          <a:p>
            <a:pPr lvl="1" eaLnBrk="1" hangingPunct="1"/>
            <a:r>
              <a:rPr lang="en-GB" altLang="en-US" sz="2646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independent schools</a:t>
            </a:r>
          </a:p>
          <a:p>
            <a:pPr lvl="1" eaLnBrk="1" hangingPunct="1"/>
            <a:r>
              <a:rPr lang="en-GB" altLang="en-US" sz="2646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alternative routes</a:t>
            </a:r>
          </a:p>
        </p:txBody>
      </p:sp>
      <p:pic>
        <p:nvPicPr>
          <p:cNvPr id="14343" name="Picture 13" descr="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282" y="3303858"/>
            <a:ext cx="1986165" cy="89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5" descr="Donaldson's Camp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96" y="3072868"/>
            <a:ext cx="2064911" cy="126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695" y="1857021"/>
            <a:ext cx="2064911" cy="1156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4282" y="1781639"/>
            <a:ext cx="1706177" cy="1231732"/>
          </a:xfrm>
          <a:prstGeom prst="rect">
            <a:avLst/>
          </a:prstGeom>
        </p:spPr>
      </p:pic>
      <p:sp>
        <p:nvSpPr>
          <p:cNvPr id="9" name="Subtitle 13">
            <a:extLst>
              <a:ext uri="{FF2B5EF4-FFF2-40B4-BE49-F238E27FC236}">
                <a16:creationId xmlns:a16="http://schemas.microsoft.com/office/drawing/2014/main" id="{FA9AD35C-1880-43A8-A80E-512DB65876C2}"/>
              </a:ext>
            </a:extLst>
          </p:cNvPr>
          <p:cNvSpPr txBox="1">
            <a:spLocks/>
          </p:cNvSpPr>
          <p:nvPr/>
        </p:nvSpPr>
        <p:spPr>
          <a:xfrm>
            <a:off x="504507" y="3384079"/>
            <a:ext cx="8792400" cy="55488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Wingdings" panose="05000000000000000000" pitchFamily="2" charset="2"/>
              <a:buChar char="q"/>
            </a:pPr>
            <a:r>
              <a:rPr lang="en-GB" altLang="en-US" sz="265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65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Duty to comply with placing requests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sz="265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 Circumstances in which the duty does not apply</a:t>
            </a:r>
          </a:p>
          <a:p>
            <a:pPr marL="0" lvl="1">
              <a:buFont typeface="Wingdings" panose="05000000000000000000" pitchFamily="2" charset="2"/>
              <a:buChar char="q"/>
            </a:pPr>
            <a:r>
              <a:rPr lang="en-GB" altLang="en-US" sz="2650" kern="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650" kern="0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Eg.</a:t>
            </a:r>
            <a:r>
              <a:rPr lang="en-GB" altLang="en-US" sz="2650" kern="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 Seriously detrimental to the continuity of the child’s education.</a:t>
            </a:r>
          </a:p>
          <a:p>
            <a:pPr marL="0" lvl="1">
              <a:buFont typeface="Wingdings" panose="05000000000000000000" pitchFamily="2" charset="2"/>
              <a:buChar char="q"/>
            </a:pPr>
            <a:r>
              <a:rPr lang="en-GB" altLang="en-US" sz="2650" kern="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 The specified school is not suited to the age aptitude or ability </a:t>
            </a:r>
          </a:p>
          <a:p>
            <a:pPr marL="0" lvl="1"/>
            <a:r>
              <a:rPr lang="en-GB" altLang="en-US" sz="2650" kern="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     of the child</a:t>
            </a:r>
          </a:p>
          <a:p>
            <a:pPr marL="0" lvl="1">
              <a:buFont typeface="Wingdings" panose="05000000000000000000" pitchFamily="2" charset="2"/>
              <a:buChar char="q"/>
            </a:pPr>
            <a:r>
              <a:rPr lang="en-GB" altLang="en-US" sz="2650" kern="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 where the specified school is a special school, placing the child </a:t>
            </a:r>
          </a:p>
          <a:p>
            <a:pPr marL="0" lvl="1"/>
            <a:r>
              <a:rPr lang="en-GB" altLang="en-US" sz="2650" kern="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     in the school would breach the presumption of mainstreaming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847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09644" y="2055694"/>
            <a:ext cx="1466850" cy="1905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013643" y="1741318"/>
            <a:ext cx="1686996" cy="1905000"/>
          </a:xfrm>
          <a:prstGeom prst="rect">
            <a:avLst/>
          </a:prstGeom>
        </p:spPr>
      </p:pic>
      <p:sp>
        <p:nvSpPr>
          <p:cNvPr id="1229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8954" indent="-31498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9929" indent="-2519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900" indent="-2519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7872" indent="-2519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1844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75815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9787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83758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Verdana" panose="020B0604030504040204" pitchFamily="34" charset="0"/>
              </a:rPr>
              <a:t>www.edlaw.org.uk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55" y="2052603"/>
            <a:ext cx="2936627" cy="26740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29334" y="4444865"/>
            <a:ext cx="3931467" cy="1008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5952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Transition</a:t>
            </a:r>
            <a:endParaRPr lang="en-GB" sz="4409" dirty="0">
              <a:solidFill>
                <a:schemeClr val="accent3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7164000" y="6084000"/>
            <a:ext cx="2880000" cy="136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99636" y="260300"/>
            <a:ext cx="3965061" cy="2131507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8222" y="3111199"/>
            <a:ext cx="2341955" cy="234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9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764CBC-F843-4DE9-8A8B-F5DA3A2F0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6778" y="3298860"/>
            <a:ext cx="3728975" cy="1007588"/>
          </a:xfrm>
          <a:prstGeom prst="rect">
            <a:avLst/>
          </a:prstGeom>
        </p:spPr>
      </p:pic>
      <p:sp>
        <p:nvSpPr>
          <p:cNvPr id="1229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8954" indent="-31498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9929" indent="-2519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900" indent="-2519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7872" indent="-2519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1844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75815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9787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83758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Verdana" panose="020B0604030504040204" pitchFamily="34" charset="0"/>
              </a:rPr>
              <a:t>www.edlaw.org.uk</a:t>
            </a:r>
          </a:p>
        </p:txBody>
      </p:sp>
      <p:pic>
        <p:nvPicPr>
          <p:cNvPr id="12291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41" y="721822"/>
            <a:ext cx="1406940" cy="140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6493" y="2181260"/>
            <a:ext cx="1522435" cy="3976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984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mediation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632" y="366691"/>
            <a:ext cx="1428759" cy="1428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98956" y="1875920"/>
            <a:ext cx="1737676" cy="703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984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independent</a:t>
            </a:r>
          </a:p>
          <a:p>
            <a:pPr algn="ctr">
              <a:defRPr/>
            </a:pPr>
            <a:r>
              <a:rPr lang="en-GB" sz="1984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adjudication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55" y="2052603"/>
            <a:ext cx="2936627" cy="26740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7008" y="4397192"/>
            <a:ext cx="2936374" cy="16868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5952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dispute </a:t>
            </a:r>
            <a:r>
              <a:rPr lang="en-GB" sz="4409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resolution</a:t>
            </a:r>
          </a:p>
        </p:txBody>
      </p:sp>
      <p:pic>
        <p:nvPicPr>
          <p:cNvPr id="14" name="Picture 13"/>
          <p:cNvPicPr/>
          <p:nvPr/>
        </p:nvPicPr>
        <p:blipFill>
          <a:blip r:embed="rId6"/>
          <a:stretch>
            <a:fillRect/>
          </a:stretch>
        </p:blipFill>
        <p:spPr>
          <a:xfrm>
            <a:off x="7164000" y="6084000"/>
            <a:ext cx="2880000" cy="136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632" y="3088275"/>
            <a:ext cx="1428759" cy="14287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498956" y="4597504"/>
            <a:ext cx="1737676" cy="703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984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complaints</a:t>
            </a:r>
          </a:p>
          <a:p>
            <a:pPr algn="ctr">
              <a:defRPr/>
            </a:pPr>
            <a:r>
              <a:rPr lang="en-GB" sz="1984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(SPSO)</a:t>
            </a:r>
          </a:p>
        </p:txBody>
      </p:sp>
    </p:spTree>
    <p:extLst>
      <p:ext uri="{BB962C8B-B14F-4D97-AF65-F5344CB8AC3E}">
        <p14:creationId xmlns:p14="http://schemas.microsoft.com/office/powerpoint/2010/main" val="2492874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8954" indent="-31498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9929" indent="-2519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900" indent="-2519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7872" indent="-25198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71844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75815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79787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83758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  <a:latin typeface="Verdana" panose="020B0604030504040204" pitchFamily="34" charset="0"/>
              </a:rPr>
              <a:t>www.edlaw.org.uk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55" y="1002021"/>
            <a:ext cx="2936627" cy="26740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7008" y="3346610"/>
            <a:ext cx="2936374" cy="2840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5952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where</a:t>
            </a:r>
          </a:p>
          <a:p>
            <a:pPr algn="ctr">
              <a:defRPr/>
            </a:pPr>
            <a:r>
              <a:rPr lang="en-GB" sz="5952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to get</a:t>
            </a:r>
          </a:p>
          <a:p>
            <a:pPr algn="ctr">
              <a:defRPr/>
            </a:pPr>
            <a:r>
              <a:rPr lang="en-GB" sz="5952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HELP!</a:t>
            </a:r>
            <a:endParaRPr lang="en-GB" sz="4409" dirty="0">
              <a:solidFill>
                <a:schemeClr val="accent3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7164000" y="6084000"/>
            <a:ext cx="2880000" cy="136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D8E75C-01C2-46A9-979F-934A404A3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75" y="1002021"/>
            <a:ext cx="2162175" cy="1057275"/>
          </a:xfrm>
          <a:prstGeom prst="rect">
            <a:avLst/>
          </a:prstGeom>
          <a:ln w="31750">
            <a:solidFill>
              <a:schemeClr val="accent3">
                <a:lumMod val="5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CBB454-CBEF-4929-AF2E-E3AB7ED22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06" y="2626768"/>
            <a:ext cx="2572712" cy="17151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ED19A4-58D0-43BF-B031-6105A17479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387" y="4909381"/>
            <a:ext cx="2324912" cy="1247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9CD7FC-ED04-4753-A90A-BAFE11CE32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419" y="619322"/>
            <a:ext cx="2517670" cy="21735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AF798F-7D8B-4C5B-B2F1-2F66788F42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2091" y="3346610"/>
            <a:ext cx="2435268" cy="18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0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GB" sz="40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Cairn Legal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731608"/>
            <a:ext cx="10116000" cy="482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0896" y="1453896"/>
            <a:ext cx="950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www.cairnlegal.co.uk</a:t>
            </a:r>
          </a:p>
          <a:p>
            <a:pPr algn="ctr"/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info@cairnlegal.co.uk</a:t>
            </a:r>
          </a:p>
          <a:p>
            <a:pPr algn="ctr"/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@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CairnLegal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283</Words>
  <Application>Microsoft Office PowerPoint</Application>
  <PresentationFormat>Custom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Arial Rounded MT Bold</vt:lpstr>
      <vt:lpstr>Berlin Sans FB Demi</vt:lpstr>
      <vt:lpstr>Calibri</vt:lpstr>
      <vt:lpstr>Gabriola</vt:lpstr>
      <vt:lpstr>Garamond</vt:lpstr>
      <vt:lpstr>Lucida Sans Typewriter</vt:lpstr>
      <vt:lpstr>StarSymbol</vt:lpstr>
      <vt:lpstr>Stencil</vt:lpstr>
      <vt:lpstr>Verdana</vt:lpstr>
      <vt:lpstr>Webdings</vt:lpstr>
      <vt:lpstr>Wide Latin</vt:lpstr>
      <vt:lpstr>Wingdings</vt:lpstr>
      <vt:lpstr>Office Theme</vt:lpstr>
      <vt:lpstr>PowerPoint Presentation</vt:lpstr>
      <vt:lpstr>PowerPoint Presentation</vt:lpstr>
      <vt:lpstr>PowerPoint Presentation</vt:lpstr>
      <vt:lpstr>Placing Requests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Iain Nisbet ELC</dc:creator>
  <cp:lastModifiedBy>User</cp:lastModifiedBy>
  <cp:revision>17</cp:revision>
  <dcterms:modified xsi:type="dcterms:W3CDTF">2019-03-28T20:48:35Z</dcterms:modified>
</cp:coreProperties>
</file>